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5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D6FD6D-FCE7-4CF3-8601-93319FF651F4}" type="datetimeFigureOut">
              <a:rPr lang="en-GB" smtClean="0"/>
              <a:t>01/02/2012</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98B903-5A67-45F2-B94B-3DAD78A67D2C}" type="slidenum">
              <a:rPr lang="en-GB" smtClean="0"/>
              <a:t>‹#›</a:t>
            </a:fld>
            <a:endParaRPr lang="en-GB" dirty="0"/>
          </a:p>
        </p:txBody>
      </p:sp>
    </p:spTree>
    <p:extLst>
      <p:ext uri="{BB962C8B-B14F-4D97-AF65-F5344CB8AC3E}">
        <p14:creationId xmlns:p14="http://schemas.microsoft.com/office/powerpoint/2010/main" val="1807921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Challenge to </a:t>
            </a:r>
            <a:r>
              <a:rPr lang="en-GB" sz="1200" dirty="0" smtClean="0"/>
              <a:t>such as extending a probationary phase, the grant of a fixed-term tenancy, or the refusal to grant a further tenancy at the end of a fixed term. </a:t>
            </a:r>
          </a:p>
          <a:p>
            <a:endParaRPr lang="en-GB" dirty="0"/>
          </a:p>
        </p:txBody>
      </p:sp>
      <p:sp>
        <p:nvSpPr>
          <p:cNvPr id="4" name="Slide Number Placeholder 3"/>
          <p:cNvSpPr>
            <a:spLocks noGrp="1"/>
          </p:cNvSpPr>
          <p:nvPr>
            <p:ph type="sldNum" sz="quarter" idx="10"/>
          </p:nvPr>
        </p:nvSpPr>
        <p:spPr/>
        <p:txBody>
          <a:bodyPr/>
          <a:lstStyle/>
          <a:p>
            <a:fld id="{6E98B903-5A67-45F2-B94B-3DAD78A67D2C}" type="slidenum">
              <a:rPr lang="en-GB" smtClean="0"/>
              <a:t>8</a:t>
            </a:fld>
            <a:endParaRPr lang="en-GB" dirty="0"/>
          </a:p>
        </p:txBody>
      </p:sp>
    </p:spTree>
    <p:extLst>
      <p:ext uri="{BB962C8B-B14F-4D97-AF65-F5344CB8AC3E}">
        <p14:creationId xmlns:p14="http://schemas.microsoft.com/office/powerpoint/2010/main" val="2290263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CCAEDF5-ECB7-4DB3-8575-3BE5BF3155C0}" type="datetimeFigureOut">
              <a:rPr lang="en-GB" smtClean="0"/>
              <a:t>01/02/2012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DC63D03-2001-41B1-A393-A9B942016C23}" type="slidenum">
              <a:rPr lang="en-GB" smtClean="0"/>
              <a:t>‹#›</a:t>
            </a:fld>
            <a:endParaRPr lang="en-GB" dirty="0"/>
          </a:p>
        </p:txBody>
      </p:sp>
    </p:spTree>
    <p:extLst>
      <p:ext uri="{BB962C8B-B14F-4D97-AF65-F5344CB8AC3E}">
        <p14:creationId xmlns:p14="http://schemas.microsoft.com/office/powerpoint/2010/main" val="16440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CCAEDF5-ECB7-4DB3-8575-3BE5BF3155C0}" type="datetimeFigureOut">
              <a:rPr lang="en-GB" smtClean="0"/>
              <a:t>01/02/2012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DC63D03-2001-41B1-A393-A9B942016C23}" type="slidenum">
              <a:rPr lang="en-GB" smtClean="0"/>
              <a:t>‹#›</a:t>
            </a:fld>
            <a:endParaRPr lang="en-GB" dirty="0"/>
          </a:p>
        </p:txBody>
      </p:sp>
    </p:spTree>
    <p:extLst>
      <p:ext uri="{BB962C8B-B14F-4D97-AF65-F5344CB8AC3E}">
        <p14:creationId xmlns:p14="http://schemas.microsoft.com/office/powerpoint/2010/main" val="844643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CCAEDF5-ECB7-4DB3-8575-3BE5BF3155C0}" type="datetimeFigureOut">
              <a:rPr lang="en-GB" smtClean="0"/>
              <a:t>01/02/2012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DC63D03-2001-41B1-A393-A9B942016C23}" type="slidenum">
              <a:rPr lang="en-GB" smtClean="0"/>
              <a:t>‹#›</a:t>
            </a:fld>
            <a:endParaRPr lang="en-GB" dirty="0"/>
          </a:p>
        </p:txBody>
      </p:sp>
    </p:spTree>
    <p:extLst>
      <p:ext uri="{BB962C8B-B14F-4D97-AF65-F5344CB8AC3E}">
        <p14:creationId xmlns:p14="http://schemas.microsoft.com/office/powerpoint/2010/main" val="1207619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CCAEDF5-ECB7-4DB3-8575-3BE5BF3155C0}" type="datetimeFigureOut">
              <a:rPr lang="en-GB" smtClean="0"/>
              <a:t>01/02/2012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DC63D03-2001-41B1-A393-A9B942016C23}" type="slidenum">
              <a:rPr lang="en-GB" smtClean="0"/>
              <a:t>‹#›</a:t>
            </a:fld>
            <a:endParaRPr lang="en-GB" dirty="0"/>
          </a:p>
        </p:txBody>
      </p:sp>
    </p:spTree>
    <p:extLst>
      <p:ext uri="{BB962C8B-B14F-4D97-AF65-F5344CB8AC3E}">
        <p14:creationId xmlns:p14="http://schemas.microsoft.com/office/powerpoint/2010/main" val="1697575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CAEDF5-ECB7-4DB3-8575-3BE5BF3155C0}" type="datetimeFigureOut">
              <a:rPr lang="en-GB" smtClean="0"/>
              <a:t>01/02/2012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DC63D03-2001-41B1-A393-A9B942016C23}" type="slidenum">
              <a:rPr lang="en-GB" smtClean="0"/>
              <a:t>‹#›</a:t>
            </a:fld>
            <a:endParaRPr lang="en-GB" dirty="0"/>
          </a:p>
        </p:txBody>
      </p:sp>
    </p:spTree>
    <p:extLst>
      <p:ext uri="{BB962C8B-B14F-4D97-AF65-F5344CB8AC3E}">
        <p14:creationId xmlns:p14="http://schemas.microsoft.com/office/powerpoint/2010/main" val="3967070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CCAEDF5-ECB7-4DB3-8575-3BE5BF3155C0}" type="datetimeFigureOut">
              <a:rPr lang="en-GB" smtClean="0"/>
              <a:t>01/02/2012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DC63D03-2001-41B1-A393-A9B942016C23}" type="slidenum">
              <a:rPr lang="en-GB" smtClean="0"/>
              <a:t>‹#›</a:t>
            </a:fld>
            <a:endParaRPr lang="en-GB" dirty="0"/>
          </a:p>
        </p:txBody>
      </p:sp>
    </p:spTree>
    <p:extLst>
      <p:ext uri="{BB962C8B-B14F-4D97-AF65-F5344CB8AC3E}">
        <p14:creationId xmlns:p14="http://schemas.microsoft.com/office/powerpoint/2010/main" val="3779399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CCAEDF5-ECB7-4DB3-8575-3BE5BF3155C0}" type="datetimeFigureOut">
              <a:rPr lang="en-GB" smtClean="0"/>
              <a:t>01/02/2012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DC63D03-2001-41B1-A393-A9B942016C23}" type="slidenum">
              <a:rPr lang="en-GB" smtClean="0"/>
              <a:t>‹#›</a:t>
            </a:fld>
            <a:endParaRPr lang="en-GB" dirty="0"/>
          </a:p>
        </p:txBody>
      </p:sp>
    </p:spTree>
    <p:extLst>
      <p:ext uri="{BB962C8B-B14F-4D97-AF65-F5344CB8AC3E}">
        <p14:creationId xmlns:p14="http://schemas.microsoft.com/office/powerpoint/2010/main" val="3233873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CCAEDF5-ECB7-4DB3-8575-3BE5BF3155C0}" type="datetimeFigureOut">
              <a:rPr lang="en-GB" smtClean="0"/>
              <a:t>01/02/2012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DC63D03-2001-41B1-A393-A9B942016C23}" type="slidenum">
              <a:rPr lang="en-GB" smtClean="0"/>
              <a:t>‹#›</a:t>
            </a:fld>
            <a:endParaRPr lang="en-GB" dirty="0"/>
          </a:p>
        </p:txBody>
      </p:sp>
    </p:spTree>
    <p:extLst>
      <p:ext uri="{BB962C8B-B14F-4D97-AF65-F5344CB8AC3E}">
        <p14:creationId xmlns:p14="http://schemas.microsoft.com/office/powerpoint/2010/main" val="1594670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CAEDF5-ECB7-4DB3-8575-3BE5BF3155C0}" type="datetimeFigureOut">
              <a:rPr lang="en-GB" smtClean="0"/>
              <a:t>01/02/2012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DC63D03-2001-41B1-A393-A9B942016C23}" type="slidenum">
              <a:rPr lang="en-GB" smtClean="0"/>
              <a:t>‹#›</a:t>
            </a:fld>
            <a:endParaRPr lang="en-GB" dirty="0"/>
          </a:p>
        </p:txBody>
      </p:sp>
    </p:spTree>
    <p:extLst>
      <p:ext uri="{BB962C8B-B14F-4D97-AF65-F5344CB8AC3E}">
        <p14:creationId xmlns:p14="http://schemas.microsoft.com/office/powerpoint/2010/main" val="2316355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CAEDF5-ECB7-4DB3-8575-3BE5BF3155C0}" type="datetimeFigureOut">
              <a:rPr lang="en-GB" smtClean="0"/>
              <a:t>01/02/2012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DC63D03-2001-41B1-A393-A9B942016C23}" type="slidenum">
              <a:rPr lang="en-GB" smtClean="0"/>
              <a:t>‹#›</a:t>
            </a:fld>
            <a:endParaRPr lang="en-GB" dirty="0"/>
          </a:p>
        </p:txBody>
      </p:sp>
    </p:spTree>
    <p:extLst>
      <p:ext uri="{BB962C8B-B14F-4D97-AF65-F5344CB8AC3E}">
        <p14:creationId xmlns:p14="http://schemas.microsoft.com/office/powerpoint/2010/main" val="2279760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CAEDF5-ECB7-4DB3-8575-3BE5BF3155C0}" type="datetimeFigureOut">
              <a:rPr lang="en-GB" smtClean="0"/>
              <a:t>01/02/2012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DC63D03-2001-41B1-A393-A9B942016C23}" type="slidenum">
              <a:rPr lang="en-GB" smtClean="0"/>
              <a:t>‹#›</a:t>
            </a:fld>
            <a:endParaRPr lang="en-GB" dirty="0"/>
          </a:p>
        </p:txBody>
      </p:sp>
    </p:spTree>
    <p:extLst>
      <p:ext uri="{BB962C8B-B14F-4D97-AF65-F5344CB8AC3E}">
        <p14:creationId xmlns:p14="http://schemas.microsoft.com/office/powerpoint/2010/main" val="696425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AEDF5-ECB7-4DB3-8575-3BE5BF3155C0}" type="datetimeFigureOut">
              <a:rPr lang="en-GB" smtClean="0"/>
              <a:t>01/02/2012</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63D03-2001-41B1-A393-A9B942016C23}" type="slidenum">
              <a:rPr lang="en-GB" smtClean="0"/>
              <a:t>‹#›</a:t>
            </a:fld>
            <a:endParaRPr lang="en-GB" dirty="0"/>
          </a:p>
        </p:txBody>
      </p:sp>
    </p:spTree>
    <p:extLst>
      <p:ext uri="{BB962C8B-B14F-4D97-AF65-F5344CB8AC3E}">
        <p14:creationId xmlns:p14="http://schemas.microsoft.com/office/powerpoint/2010/main" val="4051448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hyperlink" Target="mailto:yvonne@tenantadvisor.net"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3"/>
            <a:ext cx="7772400" cy="2160239"/>
          </a:xfrm>
        </p:spPr>
        <p:txBody>
          <a:bodyPr>
            <a:normAutofit/>
          </a:bodyPr>
          <a:lstStyle/>
          <a:p>
            <a:r>
              <a:rPr lang="en-GB" b="1" dirty="0" smtClean="0">
                <a:solidFill>
                  <a:srgbClr val="7030A0"/>
                </a:solidFill>
              </a:rPr>
              <a:t>New TSA standards</a:t>
            </a:r>
            <a:br>
              <a:rPr lang="en-GB" b="1" dirty="0" smtClean="0">
                <a:solidFill>
                  <a:srgbClr val="7030A0"/>
                </a:solidFill>
              </a:rPr>
            </a:br>
            <a:r>
              <a:rPr lang="en-GB" b="1" dirty="0" smtClean="0">
                <a:solidFill>
                  <a:srgbClr val="7030A0"/>
                </a:solidFill>
              </a:rPr>
              <a:t>- What do they mean for involving customers</a:t>
            </a:r>
            <a:endParaRPr lang="en-GB" b="1" dirty="0">
              <a:solidFill>
                <a:srgbClr val="7030A0"/>
              </a:solidFill>
            </a:endParaRPr>
          </a:p>
        </p:txBody>
      </p:sp>
      <p:sp>
        <p:nvSpPr>
          <p:cNvPr id="3" name="Subtitle 2"/>
          <p:cNvSpPr>
            <a:spLocks noGrp="1"/>
          </p:cNvSpPr>
          <p:nvPr>
            <p:ph type="subTitle" idx="1"/>
          </p:nvPr>
        </p:nvSpPr>
        <p:spPr/>
        <p:txBody>
          <a:bodyPr/>
          <a:lstStyle/>
          <a:p>
            <a:r>
              <a:rPr lang="en-GB" dirty="0" smtClean="0">
                <a:solidFill>
                  <a:schemeClr val="tx1"/>
                </a:solidFill>
              </a:rPr>
              <a:t>Yvonne Davies</a:t>
            </a:r>
          </a:p>
          <a:p>
            <a:r>
              <a:rPr lang="en-GB" dirty="0" smtClean="0">
                <a:solidFill>
                  <a:schemeClr val="tx1"/>
                </a:solidFill>
              </a:rPr>
              <a:t>Scrutiny &amp; Empowerment Partners</a:t>
            </a:r>
          </a:p>
          <a:p>
            <a:r>
              <a:rPr lang="en-GB" dirty="0" smtClean="0">
                <a:solidFill>
                  <a:schemeClr val="tx1"/>
                </a:solidFill>
              </a:rPr>
              <a:t>2</a:t>
            </a:r>
            <a:r>
              <a:rPr lang="en-GB" baseline="30000" dirty="0" smtClean="0">
                <a:solidFill>
                  <a:schemeClr val="tx1"/>
                </a:solidFill>
              </a:rPr>
              <a:t>nd</a:t>
            </a:r>
            <a:r>
              <a:rPr lang="en-GB" dirty="0" smtClean="0">
                <a:solidFill>
                  <a:schemeClr val="tx1"/>
                </a:solidFill>
              </a:rPr>
              <a:t> February 2012</a:t>
            </a:r>
            <a:endParaRPr lang="en-GB" dirty="0">
              <a:solidFill>
                <a:schemeClr val="tx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60232" y="5301208"/>
            <a:ext cx="2123728" cy="1082872"/>
          </a:xfrm>
          <a:prstGeom prst="rect">
            <a:avLst/>
          </a:prstGeom>
        </p:spPr>
      </p:pic>
    </p:spTree>
    <p:extLst>
      <p:ext uri="{BB962C8B-B14F-4D97-AF65-F5344CB8AC3E}">
        <p14:creationId xmlns:p14="http://schemas.microsoft.com/office/powerpoint/2010/main" val="2781250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600" b="1" dirty="0" smtClean="0">
                <a:solidFill>
                  <a:srgbClr val="7030A0"/>
                </a:solidFill>
              </a:rPr>
              <a:t>Neighbourhood &amp; Community standard</a:t>
            </a:r>
            <a:endParaRPr lang="en-GB" sz="3600" b="1" dirty="0">
              <a:solidFill>
                <a:srgbClr val="7030A0"/>
              </a:solidFill>
            </a:endParaRPr>
          </a:p>
        </p:txBody>
      </p:sp>
      <p:sp>
        <p:nvSpPr>
          <p:cNvPr id="3" name="Content Placeholder 2"/>
          <p:cNvSpPr>
            <a:spLocks noGrp="1"/>
          </p:cNvSpPr>
          <p:nvPr>
            <p:ph idx="1"/>
          </p:nvPr>
        </p:nvSpPr>
        <p:spPr/>
        <p:txBody>
          <a:bodyPr/>
          <a:lstStyle/>
          <a:p>
            <a:r>
              <a:rPr lang="en-GB" dirty="0"/>
              <a:t>The requirement for local area co-operation now refers to “relevant partners” rather than specifically to Local Strategic Partnerships. </a:t>
            </a:r>
          </a:p>
          <a:p>
            <a:r>
              <a:rPr lang="en-GB" dirty="0"/>
              <a:t>Requirements on housing associations to set out in an annual report how they are meeting their obligations under this standard have been removed </a:t>
            </a:r>
            <a:endParaRPr lang="en-GB" dirty="0" smtClean="0"/>
          </a:p>
          <a:p>
            <a:pPr marL="0" indent="0">
              <a:buNone/>
            </a:pPr>
            <a:r>
              <a:rPr lang="en-GB" dirty="0" smtClean="0">
                <a:solidFill>
                  <a:srgbClr val="7030A0"/>
                </a:solidFill>
              </a:rPr>
              <a:t>No big changes</a:t>
            </a:r>
            <a:endParaRPr lang="en-GB" dirty="0">
              <a:solidFill>
                <a:srgbClr val="7030A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63187" y="5445224"/>
            <a:ext cx="1869222" cy="953101"/>
          </a:xfrm>
          <a:prstGeom prst="rect">
            <a:avLst/>
          </a:prstGeom>
        </p:spPr>
      </p:pic>
    </p:spTree>
    <p:extLst>
      <p:ext uri="{BB962C8B-B14F-4D97-AF65-F5344CB8AC3E}">
        <p14:creationId xmlns:p14="http://schemas.microsoft.com/office/powerpoint/2010/main" val="3956609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rPr>
              <a:t>Economic standards</a:t>
            </a:r>
            <a:endParaRPr lang="en-GB" b="1" dirty="0">
              <a:solidFill>
                <a:srgbClr val="7030A0"/>
              </a:solidFill>
            </a:endParaRPr>
          </a:p>
        </p:txBody>
      </p:sp>
      <p:sp>
        <p:nvSpPr>
          <p:cNvPr id="3" name="Content Placeholder 2"/>
          <p:cNvSpPr>
            <a:spLocks noGrp="1"/>
          </p:cNvSpPr>
          <p:nvPr>
            <p:ph idx="1"/>
          </p:nvPr>
        </p:nvSpPr>
        <p:spPr/>
        <p:txBody>
          <a:bodyPr>
            <a:normAutofit fontScale="92500"/>
          </a:bodyPr>
          <a:lstStyle/>
          <a:p>
            <a:r>
              <a:rPr lang="en-GB" dirty="0" smtClean="0"/>
              <a:t>Economic standards – apply to HAs</a:t>
            </a:r>
          </a:p>
          <a:p>
            <a:r>
              <a:rPr lang="en-GB" dirty="0"/>
              <a:t>Organisations with no indication of risk can expect minimal levels of regulatory engagement. </a:t>
            </a:r>
            <a:endParaRPr lang="en-GB" dirty="0" smtClean="0"/>
          </a:p>
          <a:p>
            <a:r>
              <a:rPr lang="en-GB" dirty="0"/>
              <a:t>Whilst not prescribing procedures, the regulator seeks </a:t>
            </a:r>
            <a:r>
              <a:rPr lang="en-GB" dirty="0">
                <a:solidFill>
                  <a:srgbClr val="7030A0"/>
                </a:solidFill>
              </a:rPr>
              <a:t>regular returns and assurances </a:t>
            </a:r>
            <a:r>
              <a:rPr lang="en-GB" dirty="0" smtClean="0"/>
              <a:t>on financial </a:t>
            </a:r>
            <a:r>
              <a:rPr lang="en-GB" dirty="0"/>
              <a:t>health, strength and liquidity. </a:t>
            </a:r>
            <a:endParaRPr lang="en-GB" dirty="0" smtClean="0"/>
          </a:p>
          <a:p>
            <a:r>
              <a:rPr lang="en-GB" dirty="0">
                <a:solidFill>
                  <a:srgbClr val="7030A0"/>
                </a:solidFill>
              </a:rPr>
              <a:t>Regulatory assessments will continue </a:t>
            </a:r>
            <a:r>
              <a:rPr lang="en-GB" dirty="0"/>
              <a:t>to be published for providers with more than 1000 units.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5661248"/>
            <a:ext cx="1869222" cy="953101"/>
          </a:xfrm>
          <a:prstGeom prst="rect">
            <a:avLst/>
          </a:prstGeom>
        </p:spPr>
      </p:pic>
    </p:spTree>
    <p:extLst>
      <p:ext uri="{BB962C8B-B14F-4D97-AF65-F5344CB8AC3E}">
        <p14:creationId xmlns:p14="http://schemas.microsoft.com/office/powerpoint/2010/main" val="4264466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rPr>
              <a:t>Consumer standards</a:t>
            </a:r>
            <a:endParaRPr lang="en-GB" b="1" dirty="0">
              <a:solidFill>
                <a:srgbClr val="7030A0"/>
              </a:solidFill>
            </a:endParaRPr>
          </a:p>
        </p:txBody>
      </p:sp>
      <p:sp>
        <p:nvSpPr>
          <p:cNvPr id="3" name="Content Placeholder 2"/>
          <p:cNvSpPr>
            <a:spLocks noGrp="1"/>
          </p:cNvSpPr>
          <p:nvPr>
            <p:ph idx="1"/>
          </p:nvPr>
        </p:nvSpPr>
        <p:spPr>
          <a:xfrm>
            <a:off x="457200" y="1340768"/>
            <a:ext cx="8229600" cy="4785395"/>
          </a:xfrm>
        </p:spPr>
        <p:txBody>
          <a:bodyPr>
            <a:normAutofit fontScale="92500" lnSpcReduction="10000"/>
          </a:bodyPr>
          <a:lstStyle/>
          <a:p>
            <a:r>
              <a:rPr lang="en-GB" dirty="0"/>
              <a:t>Landlords’ governing bodies are responsible for compliance and “the regulator has no role in monitoring providers’ performance or compliance.” </a:t>
            </a:r>
            <a:endParaRPr lang="en-GB" dirty="0" smtClean="0"/>
          </a:p>
          <a:p>
            <a:r>
              <a:rPr lang="en-GB" dirty="0" smtClean="0">
                <a:solidFill>
                  <a:srgbClr val="7030A0"/>
                </a:solidFill>
              </a:rPr>
              <a:t>No </a:t>
            </a:r>
            <a:r>
              <a:rPr lang="en-GB" dirty="0">
                <a:solidFill>
                  <a:srgbClr val="7030A0"/>
                </a:solidFill>
              </a:rPr>
              <a:t>day-to-day regulatory involvement </a:t>
            </a:r>
            <a:r>
              <a:rPr lang="en-GB" dirty="0"/>
              <a:t>in housing management and service delivery. </a:t>
            </a:r>
            <a:endParaRPr lang="en-GB" dirty="0" smtClean="0"/>
          </a:p>
          <a:p>
            <a:r>
              <a:rPr lang="en-GB" dirty="0" smtClean="0"/>
              <a:t>The </a:t>
            </a:r>
            <a:r>
              <a:rPr lang="en-GB" dirty="0"/>
              <a:t>regulator’s enforcement powers are available only if it thinks that the breach of a standard will give rise to actual or potential </a:t>
            </a:r>
            <a:r>
              <a:rPr lang="en-GB" dirty="0">
                <a:solidFill>
                  <a:srgbClr val="7030A0"/>
                </a:solidFill>
              </a:rPr>
              <a:t>“serious detriment” </a:t>
            </a:r>
            <a:r>
              <a:rPr lang="en-GB" dirty="0"/>
              <a:t>to tenants or applicants for housing.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20272" y="5733256"/>
            <a:ext cx="1869222" cy="953101"/>
          </a:xfrm>
          <a:prstGeom prst="rect">
            <a:avLst/>
          </a:prstGeom>
        </p:spPr>
      </p:pic>
    </p:spTree>
    <p:extLst>
      <p:ext uri="{BB962C8B-B14F-4D97-AF65-F5344CB8AC3E}">
        <p14:creationId xmlns:p14="http://schemas.microsoft.com/office/powerpoint/2010/main" val="1972117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7030A0"/>
                </a:solidFill>
              </a:rPr>
              <a:t/>
            </a:r>
            <a:br>
              <a:rPr lang="en-GB" b="1" dirty="0" smtClean="0">
                <a:solidFill>
                  <a:srgbClr val="7030A0"/>
                </a:solidFill>
              </a:rPr>
            </a:br>
            <a:r>
              <a:rPr lang="en-GB" b="1" dirty="0">
                <a:solidFill>
                  <a:srgbClr val="7030A0"/>
                </a:solidFill>
              </a:rPr>
              <a:t/>
            </a:r>
            <a:br>
              <a:rPr lang="en-GB" b="1" dirty="0">
                <a:solidFill>
                  <a:srgbClr val="7030A0"/>
                </a:solidFill>
              </a:rPr>
            </a:br>
            <a:r>
              <a:rPr lang="en-GB" b="1" dirty="0" smtClean="0">
                <a:solidFill>
                  <a:srgbClr val="7030A0"/>
                </a:solidFill>
              </a:rPr>
              <a:t>Has anyone consulted tenants?</a:t>
            </a:r>
            <a:br>
              <a:rPr lang="en-GB" b="1" dirty="0" smtClean="0">
                <a:solidFill>
                  <a:srgbClr val="7030A0"/>
                </a:solidFill>
              </a:rPr>
            </a:br>
            <a:r>
              <a:rPr lang="en-GB" b="1" dirty="0" smtClean="0">
                <a:solidFill>
                  <a:srgbClr val="7030A0"/>
                </a:solidFill>
              </a:rPr>
              <a:t>Has anyone started work on new policies?</a:t>
            </a:r>
            <a:br>
              <a:rPr lang="en-GB" b="1" dirty="0" smtClean="0">
                <a:solidFill>
                  <a:srgbClr val="7030A0"/>
                </a:solidFill>
              </a:rPr>
            </a:br>
            <a:endParaRPr lang="en-GB" b="1" dirty="0">
              <a:solidFill>
                <a:srgbClr val="7030A0"/>
              </a:solidFill>
            </a:endParaRPr>
          </a:p>
        </p:txBody>
      </p:sp>
      <p:sp>
        <p:nvSpPr>
          <p:cNvPr id="4" name="Content Placeholder 3"/>
          <p:cNvSpPr>
            <a:spLocks noGrp="1"/>
          </p:cNvSpPr>
          <p:nvPr>
            <p:ph idx="1"/>
          </p:nvPr>
        </p:nvSpPr>
        <p:spPr>
          <a:xfrm>
            <a:off x="457200" y="3140968"/>
            <a:ext cx="4834880" cy="2985195"/>
          </a:xfrm>
        </p:spPr>
        <p:txBody>
          <a:bodyPr>
            <a:normAutofit fontScale="55000" lnSpcReduction="20000"/>
          </a:bodyPr>
          <a:lstStyle/>
          <a:p>
            <a:pPr marL="0" indent="0">
              <a:buNone/>
            </a:pPr>
            <a:endParaRPr lang="en-GB" dirty="0" smtClean="0">
              <a:hlinkClick r:id="rId2"/>
            </a:endParaRPr>
          </a:p>
          <a:p>
            <a:pPr marL="0" indent="0">
              <a:buNone/>
            </a:pPr>
            <a:endParaRPr lang="en-GB" b="1" dirty="0">
              <a:hlinkClick r:id="rId2"/>
            </a:endParaRPr>
          </a:p>
          <a:p>
            <a:pPr marL="0" indent="0">
              <a:buNone/>
            </a:pPr>
            <a:endParaRPr lang="en-GB" dirty="0" smtClean="0">
              <a:hlinkClick r:id="rId2"/>
            </a:endParaRPr>
          </a:p>
          <a:p>
            <a:pPr marL="0" indent="0">
              <a:buNone/>
            </a:pPr>
            <a:endParaRPr lang="en-GB" dirty="0">
              <a:hlinkClick r:id="rId2"/>
            </a:endParaRPr>
          </a:p>
          <a:p>
            <a:pPr marL="0" indent="0">
              <a:buNone/>
            </a:pPr>
            <a:endParaRPr lang="en-GB" dirty="0" smtClean="0">
              <a:hlinkClick r:id="rId2"/>
            </a:endParaRPr>
          </a:p>
          <a:p>
            <a:pPr marL="0" indent="0">
              <a:buNone/>
            </a:pPr>
            <a:endParaRPr lang="en-GB" dirty="0">
              <a:hlinkClick r:id="rId2"/>
            </a:endParaRPr>
          </a:p>
          <a:p>
            <a:pPr marL="0" indent="0">
              <a:buNone/>
            </a:pPr>
            <a:endParaRPr lang="en-GB" dirty="0" smtClean="0">
              <a:hlinkClick r:id="rId2"/>
            </a:endParaRPr>
          </a:p>
          <a:p>
            <a:pPr marL="0" indent="0">
              <a:buNone/>
            </a:pPr>
            <a:r>
              <a:rPr lang="en-GB" sz="4500" dirty="0" smtClean="0">
                <a:hlinkClick r:id="rId2"/>
              </a:rPr>
              <a:t>yvonne@tenantadvisor.net</a:t>
            </a:r>
            <a:endParaRPr lang="en-GB" sz="4500" dirty="0" smtClean="0"/>
          </a:p>
          <a:p>
            <a:pPr marL="0" indent="0">
              <a:buNone/>
            </a:pPr>
            <a:r>
              <a:rPr lang="en-GB" sz="4500" dirty="0" smtClean="0"/>
              <a:t>07867974659</a:t>
            </a:r>
            <a:endParaRPr lang="en-GB" sz="4500" dirty="0"/>
          </a:p>
        </p:txBody>
      </p:sp>
      <p:pic>
        <p:nvPicPr>
          <p:cNvPr id="1027" name="Picture 3" descr="C:\Users\daviesyvonne\AppData\Local\Microsoft\Windows\Temporary Internet Files\Content.IE5\QMA5AB0H\MC9003841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8957" y="2043725"/>
            <a:ext cx="2137162" cy="253740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30509" y="4365104"/>
            <a:ext cx="3281443" cy="1673181"/>
          </a:xfrm>
          <a:prstGeom prst="rect">
            <a:avLst/>
          </a:prstGeom>
        </p:spPr>
      </p:pic>
    </p:spTree>
    <p:extLst>
      <p:ext uri="{BB962C8B-B14F-4D97-AF65-F5344CB8AC3E}">
        <p14:creationId xmlns:p14="http://schemas.microsoft.com/office/powerpoint/2010/main" val="2770553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rPr>
              <a:t>7 standards – not 6</a:t>
            </a:r>
            <a:endParaRPr lang="en-GB" b="1" dirty="0">
              <a:solidFill>
                <a:srgbClr val="7030A0"/>
              </a:solidFill>
            </a:endParaRPr>
          </a:p>
        </p:txBody>
      </p:sp>
      <p:sp>
        <p:nvSpPr>
          <p:cNvPr id="3" name="Content Placeholder 2"/>
          <p:cNvSpPr>
            <a:spLocks noGrp="1"/>
          </p:cNvSpPr>
          <p:nvPr>
            <p:ph idx="1"/>
          </p:nvPr>
        </p:nvSpPr>
        <p:spPr>
          <a:xfrm>
            <a:off x="457200" y="1268760"/>
            <a:ext cx="8229600" cy="4857403"/>
          </a:xfrm>
        </p:spPr>
        <p:txBody>
          <a:bodyPr>
            <a:normAutofit fontScale="77500" lnSpcReduction="20000"/>
          </a:bodyPr>
          <a:lstStyle/>
          <a:p>
            <a:pPr marL="0" indent="0">
              <a:buNone/>
            </a:pPr>
            <a:r>
              <a:rPr lang="en-GB" dirty="0"/>
              <a:t>There are seven standards, divided as follows between Economic standards and Consumer standards</a:t>
            </a:r>
            <a:r>
              <a:rPr lang="en-GB" dirty="0" smtClean="0"/>
              <a:t>.:</a:t>
            </a:r>
          </a:p>
          <a:p>
            <a:pPr marL="0" indent="0">
              <a:buNone/>
            </a:pPr>
            <a:endParaRPr lang="en-GB" dirty="0"/>
          </a:p>
          <a:p>
            <a:pPr marL="0" indent="0">
              <a:buNone/>
            </a:pPr>
            <a:r>
              <a:rPr lang="en-GB" b="1" dirty="0" smtClean="0">
                <a:solidFill>
                  <a:srgbClr val="7030A0"/>
                </a:solidFill>
              </a:rPr>
              <a:t>Economic </a:t>
            </a:r>
            <a:r>
              <a:rPr lang="en-GB" b="1" dirty="0">
                <a:solidFill>
                  <a:srgbClr val="7030A0"/>
                </a:solidFill>
              </a:rPr>
              <a:t>standards </a:t>
            </a:r>
          </a:p>
          <a:p>
            <a:r>
              <a:rPr lang="en-GB" dirty="0"/>
              <a:t>Governance and financial viability </a:t>
            </a:r>
          </a:p>
          <a:p>
            <a:r>
              <a:rPr lang="en-GB" dirty="0"/>
              <a:t>Value for money </a:t>
            </a:r>
          </a:p>
          <a:p>
            <a:r>
              <a:rPr lang="en-GB" dirty="0"/>
              <a:t>Rent </a:t>
            </a:r>
            <a:r>
              <a:rPr lang="en-GB" dirty="0" smtClean="0"/>
              <a:t>(formerly in the tenant standard)</a:t>
            </a:r>
            <a:endParaRPr lang="en-GB" dirty="0"/>
          </a:p>
          <a:p>
            <a:pPr marL="0" indent="0">
              <a:buNone/>
            </a:pPr>
            <a:r>
              <a:rPr lang="en-GB" b="1" i="1" dirty="0">
                <a:solidFill>
                  <a:srgbClr val="7030A0"/>
                </a:solidFill>
              </a:rPr>
              <a:t>Consumer standards </a:t>
            </a:r>
            <a:endParaRPr lang="en-GB" b="1" dirty="0">
              <a:solidFill>
                <a:srgbClr val="7030A0"/>
              </a:solidFill>
            </a:endParaRPr>
          </a:p>
          <a:p>
            <a:r>
              <a:rPr lang="en-GB" dirty="0"/>
              <a:t>Tenant and involvement and empowerment </a:t>
            </a:r>
          </a:p>
          <a:p>
            <a:r>
              <a:rPr lang="en-GB" dirty="0"/>
              <a:t>Home </a:t>
            </a:r>
          </a:p>
          <a:p>
            <a:r>
              <a:rPr lang="en-GB" dirty="0"/>
              <a:t>Tenancy </a:t>
            </a:r>
          </a:p>
          <a:p>
            <a:r>
              <a:rPr lang="en-GB" dirty="0"/>
              <a:t>Neighbourhood and community </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2280" y="5561734"/>
            <a:ext cx="1869222" cy="953101"/>
          </a:xfrm>
          <a:prstGeom prst="rect">
            <a:avLst/>
          </a:prstGeom>
        </p:spPr>
      </p:pic>
    </p:spTree>
    <p:extLst>
      <p:ext uri="{BB962C8B-B14F-4D97-AF65-F5344CB8AC3E}">
        <p14:creationId xmlns:p14="http://schemas.microsoft.com/office/powerpoint/2010/main" val="801256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rmAutofit fontScale="90000"/>
          </a:bodyPr>
          <a:lstStyle/>
          <a:p>
            <a:pPr algn="l"/>
            <a:r>
              <a:rPr lang="en-GB" sz="4000" b="1" dirty="0" smtClean="0">
                <a:solidFill>
                  <a:srgbClr val="7030A0"/>
                </a:solidFill>
              </a:rPr>
              <a:t>Governance &amp; Financial Viability standard </a:t>
            </a:r>
            <a:r>
              <a:rPr lang="en-GB" dirty="0" smtClean="0"/>
              <a:t/>
            </a:r>
            <a:br>
              <a:rPr lang="en-GB" dirty="0" smtClean="0"/>
            </a:br>
            <a:endParaRPr lang="en-GB" dirty="0"/>
          </a:p>
        </p:txBody>
      </p:sp>
      <p:sp>
        <p:nvSpPr>
          <p:cNvPr id="3" name="Content Placeholder 2"/>
          <p:cNvSpPr>
            <a:spLocks noGrp="1"/>
          </p:cNvSpPr>
          <p:nvPr>
            <p:ph idx="1"/>
          </p:nvPr>
        </p:nvSpPr>
        <p:spPr>
          <a:xfrm>
            <a:off x="457200" y="980728"/>
            <a:ext cx="8229600" cy="5145435"/>
          </a:xfrm>
        </p:spPr>
        <p:txBody>
          <a:bodyPr>
            <a:normAutofit fontScale="77500" lnSpcReduction="20000"/>
          </a:bodyPr>
          <a:lstStyle/>
          <a:p>
            <a:pPr marL="0" indent="0">
              <a:buNone/>
            </a:pPr>
            <a:r>
              <a:rPr lang="en-GB" b="1" i="1" dirty="0" smtClean="0">
                <a:solidFill>
                  <a:srgbClr val="7030A0"/>
                </a:solidFill>
              </a:rPr>
              <a:t>Governance </a:t>
            </a:r>
            <a:endParaRPr lang="en-GB" b="1" dirty="0">
              <a:solidFill>
                <a:srgbClr val="7030A0"/>
              </a:solidFill>
            </a:endParaRPr>
          </a:p>
          <a:p>
            <a:r>
              <a:rPr lang="en-GB" dirty="0"/>
              <a:t>N</a:t>
            </a:r>
            <a:r>
              <a:rPr lang="en-GB" dirty="0" smtClean="0"/>
              <a:t>o </a:t>
            </a:r>
            <a:r>
              <a:rPr lang="en-GB" dirty="0"/>
              <a:t>substantial change to the standard in the 2010 framework, although there is some clarification of what the regulator expects effective risk management to constitute. </a:t>
            </a:r>
          </a:p>
          <a:p>
            <a:r>
              <a:rPr lang="en-GB" dirty="0" smtClean="0"/>
              <a:t>Highlights the </a:t>
            </a:r>
            <a:r>
              <a:rPr lang="en-GB" dirty="0"/>
              <a:t>need for transparency in code of governance compliance, for clear arrangements to demonstrate probity, and for effective strategic planning at board level. </a:t>
            </a:r>
            <a:endParaRPr lang="en-GB" dirty="0" smtClean="0"/>
          </a:p>
          <a:p>
            <a:r>
              <a:rPr lang="en-GB" dirty="0"/>
              <a:t>A</a:t>
            </a:r>
            <a:r>
              <a:rPr lang="en-GB" dirty="0" smtClean="0"/>
              <a:t> </a:t>
            </a:r>
            <a:r>
              <a:rPr lang="en-GB" dirty="0"/>
              <a:t>requirement to inform the regulator of any material non compliance with the Economic standards (including an annual report on any losses arising from fraud). </a:t>
            </a:r>
          </a:p>
          <a:p>
            <a:pPr marL="0" indent="0">
              <a:buNone/>
            </a:pPr>
            <a:r>
              <a:rPr lang="en-GB" b="1" i="1" dirty="0">
                <a:solidFill>
                  <a:srgbClr val="7030A0"/>
                </a:solidFill>
              </a:rPr>
              <a:t>Financial viability </a:t>
            </a:r>
            <a:endParaRPr lang="en-GB" b="1" dirty="0">
              <a:solidFill>
                <a:srgbClr val="7030A0"/>
              </a:solidFill>
            </a:endParaRPr>
          </a:p>
          <a:p>
            <a:r>
              <a:rPr lang="en-GB" dirty="0"/>
              <a:t>The viability elements of the standard are carried forward f</a:t>
            </a:r>
            <a:r>
              <a:rPr lang="en-GB" dirty="0" smtClean="0"/>
              <a:t>rom 2010. </a:t>
            </a:r>
          </a:p>
          <a:p>
            <a:pPr marL="0" indent="0">
              <a:buNone/>
            </a:pPr>
            <a:r>
              <a:rPr lang="en-GB" b="1" dirty="0" smtClean="0">
                <a:solidFill>
                  <a:srgbClr val="7030A0"/>
                </a:solidFill>
              </a:rPr>
              <a:t>Issues for Tenant Board members to know and understand</a:t>
            </a:r>
            <a:endParaRPr lang="en-GB" b="1" dirty="0">
              <a:solidFill>
                <a:srgbClr val="7030A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4" y="5777789"/>
            <a:ext cx="1869222" cy="953101"/>
          </a:xfrm>
          <a:prstGeom prst="rect">
            <a:avLst/>
          </a:prstGeom>
        </p:spPr>
      </p:pic>
    </p:spTree>
    <p:extLst>
      <p:ext uri="{BB962C8B-B14F-4D97-AF65-F5344CB8AC3E}">
        <p14:creationId xmlns:p14="http://schemas.microsoft.com/office/powerpoint/2010/main" val="663149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rPr>
              <a:t>Value for Money standard</a:t>
            </a:r>
            <a:endParaRPr lang="en-GB" b="1" dirty="0">
              <a:solidFill>
                <a:srgbClr val="7030A0"/>
              </a:solidFill>
            </a:endParaRPr>
          </a:p>
        </p:txBody>
      </p:sp>
      <p:sp>
        <p:nvSpPr>
          <p:cNvPr id="3" name="Content Placeholder 2"/>
          <p:cNvSpPr>
            <a:spLocks noGrp="1"/>
          </p:cNvSpPr>
          <p:nvPr>
            <p:ph idx="1"/>
          </p:nvPr>
        </p:nvSpPr>
        <p:spPr>
          <a:xfrm>
            <a:off x="457200" y="1196752"/>
            <a:ext cx="8229600" cy="4929411"/>
          </a:xfrm>
        </p:spPr>
        <p:txBody>
          <a:bodyPr>
            <a:noAutofit/>
          </a:bodyPr>
          <a:lstStyle/>
          <a:p>
            <a:r>
              <a:rPr lang="en-GB" sz="2400" dirty="0" smtClean="0"/>
              <a:t>Previous </a:t>
            </a:r>
            <a:r>
              <a:rPr lang="en-GB" sz="2400" dirty="0"/>
              <a:t>standard was </a:t>
            </a:r>
            <a:r>
              <a:rPr lang="en-GB" sz="2400" dirty="0" smtClean="0"/>
              <a:t>about efficiency of service delivery, the </a:t>
            </a:r>
            <a:r>
              <a:rPr lang="en-GB" sz="2400" dirty="0"/>
              <a:t>proposed new standard is much more about the efficiency of the organisation as a whole. </a:t>
            </a:r>
          </a:p>
          <a:p>
            <a:r>
              <a:rPr lang="en-GB" sz="2400" dirty="0" smtClean="0"/>
              <a:t>Demonstrate </a:t>
            </a:r>
            <a:r>
              <a:rPr lang="en-GB" sz="2400" dirty="0"/>
              <a:t>to </a:t>
            </a:r>
            <a:r>
              <a:rPr lang="en-GB" sz="2400" b="1" dirty="0">
                <a:solidFill>
                  <a:srgbClr val="7030A0"/>
                </a:solidFill>
              </a:rPr>
              <a:t>stakeholders </a:t>
            </a:r>
            <a:r>
              <a:rPr lang="en-GB" sz="2400" dirty="0"/>
              <a:t>an understanding of costs and how efficiency gains are being </a:t>
            </a:r>
            <a:r>
              <a:rPr lang="en-GB" sz="2400" dirty="0" smtClean="0"/>
              <a:t>delivered: most </a:t>
            </a:r>
            <a:r>
              <a:rPr lang="en-GB" sz="2400" dirty="0"/>
              <a:t>effective use of the organisation’s </a:t>
            </a:r>
            <a:r>
              <a:rPr lang="en-GB" sz="2400" dirty="0" smtClean="0"/>
              <a:t>assets; opportunity </a:t>
            </a:r>
            <a:r>
              <a:rPr lang="en-GB" sz="2400" dirty="0"/>
              <a:t>cost of its </a:t>
            </a:r>
            <a:r>
              <a:rPr lang="en-GB" sz="2400" dirty="0" smtClean="0"/>
              <a:t>decisions; consideration </a:t>
            </a:r>
            <a:r>
              <a:rPr lang="en-GB" sz="2400" dirty="0"/>
              <a:t>of whether options such as mergers, partnership working and outsourcing might be more efficient</a:t>
            </a:r>
            <a:r>
              <a:rPr lang="en-GB" sz="2400" dirty="0" smtClean="0"/>
              <a:t>.</a:t>
            </a:r>
          </a:p>
          <a:p>
            <a:r>
              <a:rPr lang="en-GB" sz="2400" dirty="0" smtClean="0"/>
              <a:t>The board are transparent about “the optimum sustainable performance of all their assets” to meet objectives. </a:t>
            </a:r>
          </a:p>
          <a:p>
            <a:r>
              <a:rPr lang="en-GB" sz="2400" dirty="0" smtClean="0"/>
              <a:t>Annual publication of a “robust self assessment” about how it is achieving value for money.</a:t>
            </a:r>
          </a:p>
          <a:p>
            <a:r>
              <a:rPr lang="en-GB" sz="2400" b="1" dirty="0" smtClean="0">
                <a:solidFill>
                  <a:srgbClr val="7030A0"/>
                </a:solidFill>
              </a:rPr>
              <a:t>Tenants are stakeholders &amp; should be consulted</a:t>
            </a:r>
            <a:endParaRPr lang="en-GB" sz="2400" b="1" dirty="0">
              <a:solidFill>
                <a:srgbClr val="7030A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74778" y="5888747"/>
            <a:ext cx="1869222" cy="953101"/>
          </a:xfrm>
          <a:prstGeom prst="rect">
            <a:avLst/>
          </a:prstGeom>
        </p:spPr>
      </p:pic>
    </p:spTree>
    <p:extLst>
      <p:ext uri="{BB962C8B-B14F-4D97-AF65-F5344CB8AC3E}">
        <p14:creationId xmlns:p14="http://schemas.microsoft.com/office/powerpoint/2010/main" val="4086617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rPr>
              <a:t>Rent standard and guidance</a:t>
            </a:r>
            <a:endParaRPr lang="en-GB" b="1" dirty="0">
              <a:solidFill>
                <a:srgbClr val="7030A0"/>
              </a:solidFill>
            </a:endParaRPr>
          </a:p>
        </p:txBody>
      </p:sp>
      <p:sp>
        <p:nvSpPr>
          <p:cNvPr id="3" name="Content Placeholder 2"/>
          <p:cNvSpPr>
            <a:spLocks noGrp="1"/>
          </p:cNvSpPr>
          <p:nvPr>
            <p:ph idx="1"/>
          </p:nvPr>
        </p:nvSpPr>
        <p:spPr/>
        <p:txBody>
          <a:bodyPr>
            <a:normAutofit fontScale="85000" lnSpcReduction="20000"/>
          </a:bodyPr>
          <a:lstStyle/>
          <a:p>
            <a:r>
              <a:rPr lang="en-GB" dirty="0"/>
              <a:t>The revised regulatory framework, read alongside the separately-published Annex E (Rent Standard Guidance), confirms that the approach to increasing social rents remains in line with the rent restructuring guidance that was issued in 2001. The annex confirms that rents can be increased by a limit of the Retail Price Index (RPI) + 0.5% in a single year. </a:t>
            </a:r>
          </a:p>
          <a:p>
            <a:r>
              <a:rPr lang="en-GB" dirty="0"/>
              <a:t>R</a:t>
            </a:r>
            <a:r>
              <a:rPr lang="en-GB" dirty="0" smtClean="0"/>
              <a:t>ent </a:t>
            </a:r>
            <a:r>
              <a:rPr lang="en-GB" dirty="0"/>
              <a:t>increases from 1 April 2012, for example, this means that the relevant rate is 6.1% comprising RPI at 5.6%+0.5%. </a:t>
            </a:r>
            <a:endParaRPr lang="en-GB" dirty="0" smtClean="0"/>
          </a:p>
          <a:p>
            <a:pPr marL="400050" lvl="1" indent="0">
              <a:buNone/>
            </a:pPr>
            <a:r>
              <a:rPr lang="en-GB" dirty="0" smtClean="0">
                <a:solidFill>
                  <a:srgbClr val="7030A0"/>
                </a:solidFill>
              </a:rPr>
              <a:t>A big rent increase on its way this year – needs a discussion with tenants</a:t>
            </a:r>
            <a:endParaRPr lang="en-GB" dirty="0">
              <a:solidFill>
                <a:srgbClr val="7030A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2280" y="5561734"/>
            <a:ext cx="1869222" cy="953101"/>
          </a:xfrm>
          <a:prstGeom prst="rect">
            <a:avLst/>
          </a:prstGeom>
        </p:spPr>
      </p:pic>
    </p:spTree>
    <p:extLst>
      <p:ext uri="{BB962C8B-B14F-4D97-AF65-F5344CB8AC3E}">
        <p14:creationId xmlns:p14="http://schemas.microsoft.com/office/powerpoint/2010/main" val="3158106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7030A0"/>
                </a:solidFill>
              </a:rPr>
              <a:t>Tenant Inv. </a:t>
            </a:r>
            <a:r>
              <a:rPr lang="en-GB" dirty="0">
                <a:solidFill>
                  <a:srgbClr val="7030A0"/>
                </a:solidFill>
              </a:rPr>
              <a:t>&amp;</a:t>
            </a:r>
            <a:r>
              <a:rPr lang="en-GB" dirty="0" smtClean="0">
                <a:solidFill>
                  <a:srgbClr val="7030A0"/>
                </a:solidFill>
              </a:rPr>
              <a:t>empowerment standard</a:t>
            </a:r>
            <a:endParaRPr lang="en-GB" dirty="0">
              <a:solidFill>
                <a:srgbClr val="7030A0"/>
              </a:solidFill>
            </a:endParaRPr>
          </a:p>
        </p:txBody>
      </p:sp>
      <p:sp>
        <p:nvSpPr>
          <p:cNvPr id="3" name="Content Placeholder 2"/>
          <p:cNvSpPr>
            <a:spLocks noGrp="1"/>
          </p:cNvSpPr>
          <p:nvPr>
            <p:ph idx="1"/>
          </p:nvPr>
        </p:nvSpPr>
        <p:spPr/>
        <p:txBody>
          <a:bodyPr>
            <a:normAutofit fontScale="70000" lnSpcReduction="20000"/>
          </a:bodyPr>
          <a:lstStyle/>
          <a:p>
            <a:r>
              <a:rPr lang="en-GB" sz="3600" dirty="0" smtClean="0"/>
              <a:t>Requirement </a:t>
            </a:r>
            <a:r>
              <a:rPr lang="en-GB" sz="3600" dirty="0"/>
              <a:t>to provide mechanisms for tenants to influence and be involved in housing management and service delivery. </a:t>
            </a:r>
            <a:r>
              <a:rPr lang="en-GB" sz="3600" dirty="0" smtClean="0"/>
              <a:t>(</a:t>
            </a:r>
            <a:r>
              <a:rPr lang="en-GB" sz="3600" dirty="0" smtClean="0">
                <a:solidFill>
                  <a:srgbClr val="7030A0"/>
                </a:solidFill>
              </a:rPr>
              <a:t>Scrutiny</a:t>
            </a:r>
            <a:r>
              <a:rPr lang="en-GB" sz="3600" dirty="0" smtClean="0"/>
              <a:t>)</a:t>
            </a:r>
            <a:endParaRPr lang="en-GB" sz="3600" dirty="0"/>
          </a:p>
          <a:p>
            <a:r>
              <a:rPr lang="en-GB" sz="3600" dirty="0" smtClean="0"/>
              <a:t>The </a:t>
            </a:r>
            <a:r>
              <a:rPr lang="en-GB" sz="3600" dirty="0"/>
              <a:t>requirement to provide tenants with </a:t>
            </a:r>
            <a:r>
              <a:rPr lang="en-GB" sz="3600" dirty="0">
                <a:solidFill>
                  <a:srgbClr val="7030A0"/>
                </a:solidFill>
              </a:rPr>
              <a:t>timely and accessible information about the landlord’s performance </a:t>
            </a:r>
            <a:r>
              <a:rPr lang="en-GB" sz="3600" dirty="0"/>
              <a:t>(among other matters) has been moved into this standard (it was formerly in the Neighbourhoods and Community standard). </a:t>
            </a:r>
          </a:p>
          <a:p>
            <a:r>
              <a:rPr lang="en-GB" sz="3600" dirty="0"/>
              <a:t>There is a significant new requirement, however, to allow tenants the opportunity to be involved in undertaking a range of repair tasks, and to share in savings made. </a:t>
            </a:r>
            <a:r>
              <a:rPr lang="en-GB" sz="3600" dirty="0" smtClean="0">
                <a:solidFill>
                  <a:srgbClr val="7030A0"/>
                </a:solidFill>
              </a:rPr>
              <a:t>Cashback scheme</a:t>
            </a:r>
            <a:r>
              <a:rPr lang="en-GB" dirty="0" smtClean="0"/>
              <a:t>)</a:t>
            </a:r>
          </a:p>
          <a:p>
            <a:pPr marL="0" indent="0">
              <a:buNone/>
            </a:pPr>
            <a:r>
              <a:rPr lang="en-GB" b="1" dirty="0" smtClean="0">
                <a:solidFill>
                  <a:srgbClr val="7030A0"/>
                </a:solidFill>
              </a:rPr>
              <a:t>Expected changes to increase scrutiny and consult on Cashback</a:t>
            </a:r>
            <a:endParaRPr lang="en-GB" b="1" dirty="0">
              <a:solidFill>
                <a:srgbClr val="7030A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2280" y="5733256"/>
            <a:ext cx="1869222" cy="953101"/>
          </a:xfrm>
          <a:prstGeom prst="rect">
            <a:avLst/>
          </a:prstGeom>
        </p:spPr>
      </p:pic>
    </p:spTree>
    <p:extLst>
      <p:ext uri="{BB962C8B-B14F-4D97-AF65-F5344CB8AC3E}">
        <p14:creationId xmlns:p14="http://schemas.microsoft.com/office/powerpoint/2010/main" val="1463553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rPr>
              <a:t>Home standard</a:t>
            </a:r>
            <a:endParaRPr lang="en-GB" b="1" dirty="0">
              <a:solidFill>
                <a:srgbClr val="7030A0"/>
              </a:solidFill>
            </a:endParaRPr>
          </a:p>
        </p:txBody>
      </p:sp>
      <p:sp>
        <p:nvSpPr>
          <p:cNvPr id="3" name="Content Placeholder 2"/>
          <p:cNvSpPr>
            <a:spLocks noGrp="1"/>
          </p:cNvSpPr>
          <p:nvPr>
            <p:ph idx="1"/>
          </p:nvPr>
        </p:nvSpPr>
        <p:spPr/>
        <p:txBody>
          <a:bodyPr>
            <a:normAutofit/>
          </a:bodyPr>
          <a:lstStyle/>
          <a:p>
            <a:r>
              <a:rPr lang="en-GB" sz="2400" dirty="0" smtClean="0"/>
              <a:t>It </a:t>
            </a:r>
            <a:r>
              <a:rPr lang="en-GB" sz="2400" dirty="0"/>
              <a:t>reiterates the Decent Homes </a:t>
            </a:r>
            <a:r>
              <a:rPr lang="en-GB" sz="2400" dirty="0" smtClean="0"/>
              <a:t>Standard (DHS), </a:t>
            </a:r>
            <a:r>
              <a:rPr lang="en-GB" sz="2400" dirty="0"/>
              <a:t>although this is very much a minimum requirement and landlords will need to meet any higher standards of design and quality that applied when the home was built if these were required as a condition of public funding. </a:t>
            </a:r>
            <a:r>
              <a:rPr lang="en-GB" sz="2400" dirty="0" smtClean="0"/>
              <a:t>when </a:t>
            </a:r>
            <a:r>
              <a:rPr lang="en-GB" sz="2400" dirty="0"/>
              <a:t>deciding to develop to higher standards. </a:t>
            </a:r>
            <a:endParaRPr lang="en-GB" sz="2400" dirty="0" smtClean="0"/>
          </a:p>
          <a:p>
            <a:r>
              <a:rPr lang="en-GB" sz="2400" dirty="0" smtClean="0"/>
              <a:t>The </a:t>
            </a:r>
            <a:r>
              <a:rPr lang="en-GB" sz="2400" dirty="0"/>
              <a:t>standard clarifies the regulator’s power to grant a temporary </a:t>
            </a:r>
            <a:r>
              <a:rPr lang="en-GB" sz="2400" dirty="0" smtClean="0"/>
              <a:t>waiver</a:t>
            </a:r>
            <a:r>
              <a:rPr lang="en-GB" sz="2400" dirty="0"/>
              <a:t> </a:t>
            </a:r>
            <a:r>
              <a:rPr lang="en-GB" sz="2400" dirty="0" smtClean="0"/>
              <a:t>who do not meet DHS</a:t>
            </a:r>
          </a:p>
          <a:p>
            <a:pPr marL="0" indent="0">
              <a:buNone/>
            </a:pPr>
            <a:r>
              <a:rPr lang="en-GB" sz="2400" b="1" dirty="0" smtClean="0">
                <a:solidFill>
                  <a:srgbClr val="7030A0"/>
                </a:solidFill>
              </a:rPr>
              <a:t>	No new news here</a:t>
            </a:r>
            <a:endParaRPr lang="en-GB" sz="2400" b="1" dirty="0">
              <a:solidFill>
                <a:srgbClr val="7030A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43862" y="5531499"/>
            <a:ext cx="1869222" cy="953101"/>
          </a:xfrm>
          <a:prstGeom prst="rect">
            <a:avLst/>
          </a:prstGeom>
        </p:spPr>
      </p:pic>
    </p:spTree>
    <p:extLst>
      <p:ext uri="{BB962C8B-B14F-4D97-AF65-F5344CB8AC3E}">
        <p14:creationId xmlns:p14="http://schemas.microsoft.com/office/powerpoint/2010/main" val="4122053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rPr>
              <a:t>Tenancy Standard (Tenure)</a:t>
            </a:r>
            <a:endParaRPr lang="en-GB" dirty="0"/>
          </a:p>
        </p:txBody>
      </p:sp>
      <p:sp>
        <p:nvSpPr>
          <p:cNvPr id="3" name="Content Placeholder 2"/>
          <p:cNvSpPr>
            <a:spLocks noGrp="1"/>
          </p:cNvSpPr>
          <p:nvPr>
            <p:ph idx="1"/>
          </p:nvPr>
        </p:nvSpPr>
        <p:spPr>
          <a:xfrm>
            <a:off x="251520" y="1196752"/>
            <a:ext cx="8229600" cy="5400600"/>
          </a:xfrm>
        </p:spPr>
        <p:txBody>
          <a:bodyPr>
            <a:noAutofit/>
          </a:bodyPr>
          <a:lstStyle/>
          <a:p>
            <a:r>
              <a:rPr lang="en-GB" sz="2000" dirty="0"/>
              <a:t>G</a:t>
            </a:r>
            <a:r>
              <a:rPr lang="en-GB" sz="2000" dirty="0" smtClean="0"/>
              <a:t>rant tenancies compatible with purpose of accommodation, the needs of individual households, the sustainability of the community, and the efficient use of their housing stock. Providers are required to have clear policies about the tenancies they will grant. </a:t>
            </a:r>
          </a:p>
          <a:p>
            <a:r>
              <a:rPr lang="en-GB" sz="2000" dirty="0" smtClean="0"/>
              <a:t>Free to use traditional full assured periodic (so-called “lifetime”) tenancies </a:t>
            </a:r>
          </a:p>
          <a:p>
            <a:r>
              <a:rPr lang="en-GB" sz="2000" dirty="0" smtClean="0"/>
              <a:t>The policy should take account of the needs of vulnerable households. </a:t>
            </a:r>
          </a:p>
          <a:p>
            <a:r>
              <a:rPr lang="en-GB" sz="2000" dirty="0" smtClean="0"/>
              <a:t>No requirement that a tenancy policy should be the same in all types of housing or in all the areas in which the landlord operates. </a:t>
            </a:r>
          </a:p>
          <a:p>
            <a:r>
              <a:rPr lang="en-GB" sz="2000" dirty="0" smtClean="0"/>
              <a:t>Use of fixed-term tenancies is no longer restricted to property let at Affordable Rents: in other words = no linkage between rent levels and tenure type</a:t>
            </a:r>
            <a:r>
              <a:rPr lang="en-GB" sz="2400" dirty="0" smtClean="0"/>
              <a:t>. </a:t>
            </a:r>
          </a:p>
          <a:p>
            <a:r>
              <a:rPr lang="en-GB" sz="2000" dirty="0" smtClean="0"/>
              <a:t>Policy about circumstances in which extension to the terms is granted Landlords must formulate a policy on succession </a:t>
            </a:r>
          </a:p>
          <a:p>
            <a:r>
              <a:rPr lang="en-GB" sz="2000" dirty="0" smtClean="0"/>
              <a:t>Internal appeal mechanisms allowing tenants to challenge decisions </a:t>
            </a:r>
          </a:p>
          <a:p>
            <a:pPr marL="0" indent="0">
              <a:buNone/>
            </a:pPr>
            <a:r>
              <a:rPr lang="en-GB" sz="2000" b="1" dirty="0" smtClean="0">
                <a:solidFill>
                  <a:srgbClr val="7030A0"/>
                </a:solidFill>
              </a:rPr>
              <a:t>Support to tenants to understand tenure changes and to influence new policies</a:t>
            </a:r>
          </a:p>
        </p:txBody>
      </p:sp>
    </p:spTree>
    <p:extLst>
      <p:ext uri="{BB962C8B-B14F-4D97-AF65-F5344CB8AC3E}">
        <p14:creationId xmlns:p14="http://schemas.microsoft.com/office/powerpoint/2010/main" val="2611581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rPr>
              <a:t>Tenancy Standard (Allocations)</a:t>
            </a:r>
            <a:endParaRPr lang="en-GB" b="1" dirty="0">
              <a:solidFill>
                <a:srgbClr val="7030A0"/>
              </a:solidFill>
            </a:endParaRPr>
          </a:p>
        </p:txBody>
      </p:sp>
      <p:sp>
        <p:nvSpPr>
          <p:cNvPr id="3" name="Content Placeholder 2"/>
          <p:cNvSpPr>
            <a:spLocks noGrp="1"/>
          </p:cNvSpPr>
          <p:nvPr>
            <p:ph idx="1"/>
          </p:nvPr>
        </p:nvSpPr>
        <p:spPr>
          <a:xfrm>
            <a:off x="457200" y="1340768"/>
            <a:ext cx="8229600" cy="4785395"/>
          </a:xfrm>
        </p:spPr>
        <p:txBody>
          <a:bodyPr>
            <a:normAutofit fontScale="70000" lnSpcReduction="20000"/>
          </a:bodyPr>
          <a:lstStyle/>
          <a:p>
            <a:r>
              <a:rPr lang="en-GB" dirty="0" smtClean="0"/>
              <a:t>Providers must </a:t>
            </a:r>
            <a:r>
              <a:rPr lang="en-GB" dirty="0"/>
              <a:t>sign up with at least one of the four major online house swap providers that currently make up </a:t>
            </a:r>
            <a:r>
              <a:rPr lang="en-GB" dirty="0">
                <a:solidFill>
                  <a:srgbClr val="7030A0"/>
                </a:solidFill>
              </a:rPr>
              <a:t>HomeSwap Direct</a:t>
            </a:r>
            <a:r>
              <a:rPr lang="en-GB" dirty="0"/>
              <a:t>. </a:t>
            </a:r>
          </a:p>
          <a:p>
            <a:r>
              <a:rPr lang="en-GB" dirty="0" smtClean="0"/>
              <a:t>Landlords </a:t>
            </a:r>
            <a:r>
              <a:rPr lang="en-GB" dirty="0"/>
              <a:t>are obliged to provide tenants with free access to a single internet-based mutual exchange service - not several. If a tenant, by using the service provided by his or her landlord, discovers several matches with properties hosted by other providers, there is no obligation on the landlord to pay the costs of subscribing to additional services so the tenant can view them. </a:t>
            </a:r>
          </a:p>
          <a:p>
            <a:r>
              <a:rPr lang="en-GB" dirty="0"/>
              <a:t>Landlords must take "reasonable steps" to publicise this service and provide "reasonable support" to help tenants who do not have internet access to use the service. </a:t>
            </a:r>
            <a:endParaRPr lang="en-GB" dirty="0" smtClean="0"/>
          </a:p>
          <a:p>
            <a:pPr marL="0" indent="0">
              <a:buNone/>
            </a:pPr>
            <a:r>
              <a:rPr lang="en-GB" b="1" dirty="0" smtClean="0">
                <a:solidFill>
                  <a:srgbClr val="7030A0"/>
                </a:solidFill>
              </a:rPr>
              <a:t>Support to tenants to understand changes to allocations and to mutual exchanges and to influence new policies</a:t>
            </a:r>
          </a:p>
          <a:p>
            <a:pPr marL="0" indent="0">
              <a:buNone/>
            </a:pP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46597" y="5561734"/>
            <a:ext cx="1869222" cy="953101"/>
          </a:xfrm>
          <a:prstGeom prst="rect">
            <a:avLst/>
          </a:prstGeom>
        </p:spPr>
      </p:pic>
    </p:spTree>
    <p:extLst>
      <p:ext uri="{BB962C8B-B14F-4D97-AF65-F5344CB8AC3E}">
        <p14:creationId xmlns:p14="http://schemas.microsoft.com/office/powerpoint/2010/main" val="326181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1104</Words>
  <Application>Microsoft Office PowerPoint</Application>
  <PresentationFormat>On-screen Show (4:3)</PresentationFormat>
  <Paragraphs>82</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New TSA standards - What do they mean for involving customers</vt:lpstr>
      <vt:lpstr>7 standards – not 6</vt:lpstr>
      <vt:lpstr>Governance &amp; Financial Viability standard  </vt:lpstr>
      <vt:lpstr>Value for Money standard</vt:lpstr>
      <vt:lpstr>Rent standard and guidance</vt:lpstr>
      <vt:lpstr>Tenant Inv. &amp;empowerment standard</vt:lpstr>
      <vt:lpstr>Home standard</vt:lpstr>
      <vt:lpstr>Tenancy Standard (Tenure)</vt:lpstr>
      <vt:lpstr>Tenancy Standard (Allocations)</vt:lpstr>
      <vt:lpstr>Neighbourhood &amp; Community standard</vt:lpstr>
      <vt:lpstr>Economic standards</vt:lpstr>
      <vt:lpstr>Consumer standards</vt:lpstr>
      <vt:lpstr>  Has anyone consulted tenants? Has anyone started work on new policies?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TSA standards - What do they mean for involving customers</dc:title>
  <dc:creator>daviesyvonne</dc:creator>
  <cp:lastModifiedBy>daviesyvonne</cp:lastModifiedBy>
  <cp:revision>22</cp:revision>
  <dcterms:created xsi:type="dcterms:W3CDTF">2012-02-01T20:13:22Z</dcterms:created>
  <dcterms:modified xsi:type="dcterms:W3CDTF">2012-02-01T21:31:04Z</dcterms:modified>
</cp:coreProperties>
</file>